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9" r:id="rId3"/>
    <p:sldId id="281" r:id="rId4"/>
    <p:sldId id="280" r:id="rId5"/>
    <p:sldId id="282" r:id="rId6"/>
    <p:sldId id="258" r:id="rId7"/>
    <p:sldId id="268" r:id="rId8"/>
    <p:sldId id="259" r:id="rId9"/>
    <p:sldId id="28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2225"/>
    <a:srgbClr val="F35E0B"/>
    <a:srgbClr val="D96545"/>
    <a:srgbClr val="776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7.0000000000000034E-2</c:v>
                </c:pt>
                <c:pt idx="1">
                  <c:v>0.38000000000000012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3E-45E6-AF70-78AF6917B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9A79149-13C5-42ED-A378-414F235F78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C2D660-668E-46CC-BFA8-333A0CDF043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C474C-BE23-43E1-91A9-B852172917DA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EE4B7EF8-E69C-40A9-A97E-581DF0C577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0B89CB86-A507-40D3-AD22-344A016AF3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D7FE91-E4D5-4AB0-8313-A97F67C38D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99558E-60D3-402A-9484-2902BD3EE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A174B-B07F-4D9C-A85D-096DDFBCB6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207D5-BA5E-4C94-851F-C48747707FC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9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6FA50-F901-47AF-B635-1E531C302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A8F000-7889-42C0-B60E-EC48106EB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723CEF-0804-4E38-A4EF-6E2227EEB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6F35-A4B9-42C4-8F22-8EEE0602A3F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7E803-838D-4BBF-B42A-CAC840D6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78819-0F9D-4339-A33A-208FD8B9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CD68-E698-43EF-A3C6-F0265DB53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51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F844F-25EF-4CC5-A70F-12174962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5C4F8E-CD0C-4D5D-A212-C54583F0A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96964-6A18-45E4-B1BC-C4F666948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6F35-A4B9-42C4-8F22-8EEE0602A3F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1FE852-0739-4D3A-81BF-5BAB6B04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E81B9B-3188-4E52-BDF2-FC15F52C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CD68-E698-43EF-A3C6-F0265DB53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74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8CF9464-97D5-4E8E-8B57-7BFAAA953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0DD32D-8668-40BE-A5F2-7B75DFC29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DA55B-F609-445D-80B2-6B012E80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6F35-A4B9-42C4-8F22-8EEE0602A3F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48B18A-C43E-4EE7-8E6D-E7776EDF8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991A0-0F9A-4115-B569-8C86AB71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CD68-E698-43EF-A3C6-F0265DB53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92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369DA-066E-4B3C-82D4-291FDE2E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6A8FF8-5DDA-4199-B9F9-0DFCDEC4E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06DD64-A8B3-4BAA-B9D3-AA693511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6F35-A4B9-42C4-8F22-8EEE0602A3F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92867B-529C-471A-8AC9-B0DA65A8D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030F0F-16A3-41F8-BA3B-AEE715C5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CD68-E698-43EF-A3C6-F0265DB53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85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73528-6EC4-4A89-B9DF-2820500E5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710D1-A59E-4B2E-B49C-B376319C6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A25B2E-E5B8-4CA8-ABC7-A13B828A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6F35-A4B9-42C4-8F22-8EEE0602A3F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275DE3-4059-4F1A-9995-8F08DFD06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A0E3B8-CB5E-4444-BE9B-548F2C5E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CD68-E698-43EF-A3C6-F0265DB53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84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1A5DB-210C-483C-89A2-9AEE5671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16FE26-7241-4629-90F1-60A7369D9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D670C3-4982-4E06-9F4B-D07F285E7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3FB10F-CA09-4E5D-9C73-7CF30C39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6F35-A4B9-42C4-8F22-8EEE0602A3F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52E955-EE63-4085-92DB-CCA6E855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EB7BCB-5F45-4B86-BB5C-66CD4EBD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CD68-E698-43EF-A3C6-F0265DB53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0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85AD9-A71F-4B68-A488-DACF4DF0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7E51C3-240B-41B4-BB78-989FBD2B6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E271BE-CF1C-4141-A7C0-1CF29DED7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D93DE1-DFDC-4FF4-B837-EC295F0050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55A6BB-E9C5-421F-97BF-F5F775592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28F409-1EEB-4F63-91B2-B46A6077F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6F35-A4B9-42C4-8F22-8EEE0602A3F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727FC0-7CC1-447A-ABA1-5F8CFB58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45DD7D-EB16-4163-A321-0E8397729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CD68-E698-43EF-A3C6-F0265DB53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37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1C812-A3F8-4B99-91BF-8010150E7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BD9336-23BC-46B7-9B7C-4380045B6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6F35-A4B9-42C4-8F22-8EEE0602A3F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1972C0-94F3-440F-9EAA-7AFC2C90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F26487-3F60-4A1F-8238-2E6F6997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CD68-E698-43EF-A3C6-F0265DB53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30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692558-8369-42B3-BFA7-9CB56678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6F35-A4B9-42C4-8F22-8EEE0602A3F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E18CAE-3559-4915-801E-43B2344B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89EC47-99AB-464A-BEEA-9E9EA656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CD68-E698-43EF-A3C6-F0265DB53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0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62F60-D713-4929-A8DF-E26933EF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E686CA-BBFE-45B9-AFB4-F77A8D456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E2380B-5088-40C2-8848-EDEA084AF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15AF0E-AA7F-4C8E-AF7F-72FD5E89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6F35-A4B9-42C4-8F22-8EEE0602A3F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F6DE0F-3B11-47AB-B3F2-F1030A5E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406706-D62A-4AE4-A50E-54B85C1E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CD68-E698-43EF-A3C6-F0265DB53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31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B3C3E-BD87-4D16-9701-B514AE851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3BB4CB-7F1F-424A-A65E-492DA67A4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E5A516-CB28-4045-9AEA-4C7BC4BAB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B6E301-5560-468C-81C3-38FBCFA08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6F35-A4B9-42C4-8F22-8EEE0602A3F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0F60F6-842E-47D7-9B89-041A8ABE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7814C8-BA36-4581-9C83-4E60A4EF1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CD68-E698-43EF-A3C6-F0265DB53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E61A0-5E41-4125-BBB4-CB9262547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C98A1D-76F0-4462-8C67-B702A62E6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1A0332-5C2E-4551-B381-7455084AD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66F35-A4B9-42C4-8F22-8EEE0602A3FD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505255-C5AA-493D-8C5A-DD163A7FD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A5E15E-27A4-4570-8C8E-C5B21581C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BCD68-E698-43EF-A3C6-F0265DB533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00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6E6E8-3D61-460E-BCAC-4C41B0D84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27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B42225"/>
                </a:solidFill>
                <a:latin typeface="Bookman Old Style" panose="02050604050505020204" pitchFamily="18" charset="0"/>
              </a:rPr>
              <a:t>Психологические подходы к проблеме бесконфликтного взаимодействия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DAFED7-E87B-4C39-B61B-804FD69B8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27" y="2752245"/>
            <a:ext cx="4552825" cy="3533775"/>
          </a:xfrm>
        </p:spPr>
      </p:pic>
    </p:spTree>
    <p:extLst>
      <p:ext uri="{BB962C8B-B14F-4D97-AF65-F5344CB8AC3E}">
        <p14:creationId xmlns:p14="http://schemas.microsoft.com/office/powerpoint/2010/main" val="169488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Коммуникативный круг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1981200" y="1357298"/>
          <a:ext cx="4829180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7024694" y="1600201"/>
            <a:ext cx="3186106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Голос и его интонации</a:t>
            </a:r>
          </a:p>
          <a:p>
            <a:pPr>
              <a:buFont typeface="Wingdings" pitchFamily="2" charset="2"/>
              <a:buChar char="ü"/>
            </a:pPr>
            <a:endParaRPr lang="ru-RU" sz="18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Поза, жесты, взгляд</a:t>
            </a:r>
          </a:p>
          <a:p>
            <a:pPr>
              <a:buFont typeface="Wingdings" pitchFamily="2" charset="2"/>
              <a:buChar char="ü"/>
            </a:pPr>
            <a:endParaRPr lang="ru-RU" sz="18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Смысл и 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3716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5736B-9BA4-400D-BD11-6C4F21C18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9B62AB0-7FB8-4AB9-8099-212344F2E4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548006"/>
              </p:ext>
            </p:extLst>
          </p:nvPr>
        </p:nvGraphicFramePr>
        <p:xfrm>
          <a:off x="514905" y="365125"/>
          <a:ext cx="10501543" cy="6029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143">
                  <a:extLst>
                    <a:ext uri="{9D8B030D-6E8A-4147-A177-3AD203B41FA5}">
                      <a16:colId xmlns:a16="http://schemas.microsoft.com/office/drawing/2014/main" val="274470400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55845672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586942971"/>
                    </a:ext>
                  </a:extLst>
                </a:gridCol>
              </a:tblGrid>
              <a:tr h="381744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Психологические  подходы к проблеме внутренних и внешних противоречий (конфликтов)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434592"/>
                  </a:ext>
                </a:extLst>
              </a:tr>
              <a:tr h="1788446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Когнитивный подход</a:t>
                      </a:r>
                    </a:p>
                    <a:p>
                      <a:pPr algn="ctr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Жан Пиаже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087125"/>
                  </a:ext>
                </a:extLst>
              </a:tr>
              <a:tr h="2070833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Психоаналитический подход</a:t>
                      </a:r>
                    </a:p>
                    <a:p>
                      <a:pPr algn="ctr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Маргарет Малер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310422"/>
                  </a:ext>
                </a:extLst>
              </a:tr>
              <a:tr h="1788446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Системный подход</a:t>
                      </a:r>
                    </a:p>
                    <a:p>
                      <a:pPr algn="ctr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Берт </a:t>
                      </a:r>
                      <a:r>
                        <a:rPr lang="ru-RU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Хеллингер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39945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D4EBEE-BE36-4130-89BF-C90638E2B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11" y="4761583"/>
            <a:ext cx="2041864" cy="15313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7B872A-CF61-4F58-A075-058577C75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432" y="2983647"/>
            <a:ext cx="1149904" cy="15313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286D3F-DC51-4966-B1CB-D6866CA550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62" y="924989"/>
            <a:ext cx="1242874" cy="15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5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753E1-95E4-43E3-B10E-765033283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E6A4EA-ACEC-4F9C-9325-978101108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график">
            <a:extLst>
              <a:ext uri="{FF2B5EF4-FFF2-40B4-BE49-F238E27FC236}">
                <a16:creationId xmlns:a16="http://schemas.microsoft.com/office/drawing/2014/main" id="{76C47EB9-CE2C-448B-8FF3-17193CCE6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143" y="663575"/>
            <a:ext cx="10685586" cy="5829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362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54FCD-D77D-4D35-B7A3-DB370931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Маргарет Малер: </a:t>
            </a:r>
            <a:r>
              <a:rPr lang="ru-RU" sz="4000" b="1">
                <a:solidFill>
                  <a:srgbClr val="C00000"/>
                </a:solidFill>
                <a:latin typeface="Bookman Old Style" panose="02050604050505020204" pitchFamily="18" charset="0"/>
              </a:rPr>
              <a:t>возрастная периодизация</a:t>
            </a:r>
            <a:endParaRPr lang="ru-RU" sz="4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936571-EE26-482C-A55D-FC8736381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17" y="1825625"/>
            <a:ext cx="6813965" cy="4351338"/>
          </a:xfrm>
        </p:spPr>
      </p:pic>
    </p:spTree>
    <p:extLst>
      <p:ext uri="{BB962C8B-B14F-4D97-AF65-F5344CB8AC3E}">
        <p14:creationId xmlns:p14="http://schemas.microsoft.com/office/powerpoint/2010/main" val="1262379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E77C13A-AD7E-4E1E-B4E3-74BF96054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Берт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Хеллингер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: чувства первичные и вторичные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ACC0924-1561-4BE1-95AD-3611649200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Агрессия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Злость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Испуг</a:t>
            </a:r>
          </a:p>
          <a:p>
            <a:pPr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(страх)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2E5113-CCBD-41F2-99C1-635798A2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6896" y="1825625"/>
            <a:ext cx="4236904" cy="435133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Обида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Обвинение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Вина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Раздражение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Стыд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Бессилие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Гнев</a:t>
            </a:r>
          </a:p>
          <a:p>
            <a:pPr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BC6E71-9BF9-485B-AE93-E90931509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09" y="3320248"/>
            <a:ext cx="3462291" cy="330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0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6207" y="365125"/>
            <a:ext cx="1093361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35E0B"/>
                </a:solidFill>
                <a:latin typeface="Bookman Old Style" panose="02050604050505020204" pitchFamily="18" charset="0"/>
              </a:rPr>
              <a:t>Агрессия – это действительно плохо?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6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Характеристики первичных и вторичных чувств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438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Первичные чувства дают энергию для преобразований </a:t>
            </a: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Первичные чувства сильные, но краткие. Если им отдаться целиком, они быстро проходят.</a:t>
            </a: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Первичным чувствам надо обязательно дать место. И проживать их в безопасной форме.</a:t>
            </a: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Первичные чувства –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п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РОСТ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ые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Вторичные чувства энергию забирают.</a:t>
            </a: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Вторичные чувства застревающие, долгие,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травматичные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Вторичные чувства сами определяют себе место, захватывают нас помимо нашей воли.</a:t>
            </a: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Вторичные чувства –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с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ЛОЖ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ные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200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8156E-0496-4102-9471-4F223AC6F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01" y="365125"/>
            <a:ext cx="10515600" cy="1010669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Подытожим…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92E44AF-1176-494D-BEFA-046B394FE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352"/>
            <a:ext cx="10515600" cy="461661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Психологическое насилие – это неудовлетворенные потребности и невыраженные (нераспознанные, непонятые) чувства.</a:t>
            </a: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Несмотря на значительный рост, уровень психологической грамотности родителей остается недостаточным.</a:t>
            </a: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Занятия по профилактике психологического насилия стоит    начинать с начальной школы. Вектор занятий – дружба, сплоченность, доброта, равенство,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многообразие наших чувств.</a:t>
            </a:r>
          </a:p>
          <a:p>
            <a:pPr marL="514350" indent="-514350">
              <a:buAutoNum type="arabicPeriod"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Основные  ожидания от взрослого в контексте проблемы: внимательность,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насмотренность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, педагогическое чутье,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внепредметная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безоценочность</a:t>
            </a: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Невозможно предотвратить или  разрешить конфликт (как в роли участника, так и в роли посредника) в состоянии высокого градуса эмоциональной напряженности. Мы не можем влиять на чувства других людей. А вот  осознавать, проявлять и воспитывать свои чувства – вполне в наших силах.</a:t>
            </a:r>
          </a:p>
        </p:txBody>
      </p:sp>
    </p:spTree>
    <p:extLst>
      <p:ext uri="{BB962C8B-B14F-4D97-AF65-F5344CB8AC3E}">
        <p14:creationId xmlns:p14="http://schemas.microsoft.com/office/powerpoint/2010/main" val="2853443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273</Words>
  <Application>Microsoft Office PowerPoint</Application>
  <PresentationFormat>Широкоэкранный</PresentationFormat>
  <Paragraphs>73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Bookman Old Style</vt:lpstr>
      <vt:lpstr>Calibri</vt:lpstr>
      <vt:lpstr>Calibri Light</vt:lpstr>
      <vt:lpstr>Wingdings</vt:lpstr>
      <vt:lpstr>Тема Office</vt:lpstr>
      <vt:lpstr>Психологические подходы к проблеме бесконфликтного взаимодействия</vt:lpstr>
      <vt:lpstr>Коммуникативный круг</vt:lpstr>
      <vt:lpstr>Презентация PowerPoint</vt:lpstr>
      <vt:lpstr>Презентация PowerPoint</vt:lpstr>
      <vt:lpstr>Маргарет Малер: возрастная периодизация</vt:lpstr>
      <vt:lpstr>Берт Хеллингер: чувства первичные и вторичные</vt:lpstr>
      <vt:lpstr>Агрессия – это действительно плохо?</vt:lpstr>
      <vt:lpstr>Характеристики первичных и вторичных чувств</vt:lpstr>
      <vt:lpstr>Подытожим…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САМОПОМОЩИ В СИТУАЦИИ СТРЕССА</dc:title>
  <dc:creator>user</dc:creator>
  <cp:lastModifiedBy>user</cp:lastModifiedBy>
  <cp:revision>76</cp:revision>
  <dcterms:created xsi:type="dcterms:W3CDTF">2024-01-29T05:46:01Z</dcterms:created>
  <dcterms:modified xsi:type="dcterms:W3CDTF">2024-11-29T08:45:29Z</dcterms:modified>
</cp:coreProperties>
</file>